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60" r:id="rId8"/>
    <p:sldId id="262" r:id="rId9"/>
    <p:sldId id="266"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4" autoAdjust="0"/>
    <p:restoredTop sz="94660"/>
  </p:normalViewPr>
  <p:slideViewPr>
    <p:cSldViewPr snapToGrid="0">
      <p:cViewPr varScale="1">
        <p:scale>
          <a:sx n="109" d="100"/>
          <a:sy n="109" d="100"/>
        </p:scale>
        <p:origin x="80"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2/17/2024</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0417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2/17/2024</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25322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2/17/2024</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735137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2/17/2024</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3819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2/17/2024</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664985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2/17/2024</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67654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2/17/2024</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425971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2/17/2024</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73513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2/17/2024</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619741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2/17/2024</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919907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2/17/2024</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57476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2/17/2024</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865015825"/>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a:extLst>
              <a:ext uri="{FF2B5EF4-FFF2-40B4-BE49-F238E27FC236}">
                <a16:creationId xmlns:a16="http://schemas.microsoft.com/office/drawing/2014/main" id="{6B3DD1BC-7958-8C24-F3C6-E41E399E7E87}"/>
              </a:ext>
            </a:extLst>
          </p:cNvPr>
          <p:cNvPicPr>
            <a:picLocks noChangeAspect="1"/>
          </p:cNvPicPr>
          <p:nvPr/>
        </p:nvPicPr>
        <p:blipFill>
          <a:blip r:embed="rId2">
            <a:extLst>
              <a:ext uri="{28A0092B-C50C-407E-A947-70E740481C1C}">
                <a14:useLocalDpi xmlns:a14="http://schemas.microsoft.com/office/drawing/2010/main" val="0"/>
              </a:ext>
            </a:extLst>
          </a:blip>
          <a:srcRect l="8136" r="8136"/>
          <a:stretch/>
        </p:blipFill>
        <p:spPr>
          <a:xfrm>
            <a:off x="3523488" y="10"/>
            <a:ext cx="8668512" cy="6857990"/>
          </a:xfrm>
          <a:prstGeom prst="rect">
            <a:avLst/>
          </a:prstGeom>
        </p:spPr>
      </p:pic>
      <p:sp>
        <p:nvSpPr>
          <p:cNvPr id="17"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E8492C-AF9C-54AA-958E-A7860C7ECDC0}"/>
              </a:ext>
            </a:extLst>
          </p:cNvPr>
          <p:cNvSpPr>
            <a:spLocks noGrp="1"/>
          </p:cNvSpPr>
          <p:nvPr>
            <p:ph type="ctrTitle"/>
          </p:nvPr>
        </p:nvSpPr>
        <p:spPr>
          <a:xfrm>
            <a:off x="477981" y="1122363"/>
            <a:ext cx="4023360" cy="3204134"/>
          </a:xfrm>
        </p:spPr>
        <p:txBody>
          <a:bodyPr anchor="b">
            <a:normAutofit/>
          </a:bodyPr>
          <a:lstStyle/>
          <a:p>
            <a:r>
              <a:rPr lang="en-CA" sz="4800" dirty="0"/>
              <a:t>EVENT CRAFTERS</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690356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lose-up of a blue wood fence&#10;&#10;Description automatically generated">
            <a:extLst>
              <a:ext uri="{FF2B5EF4-FFF2-40B4-BE49-F238E27FC236}">
                <a16:creationId xmlns:a16="http://schemas.microsoft.com/office/drawing/2014/main" id="{A14FF9E0-4F67-6CEB-00A2-A0BC0EE05E85}"/>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4890" b="10204"/>
          <a:stretch/>
        </p:blipFill>
        <p:spPr>
          <a:xfrm>
            <a:off x="20" y="10"/>
            <a:ext cx="12191979" cy="6857990"/>
          </a:xfrm>
          <a:prstGeom prst="rect">
            <a:avLst/>
          </a:prstGeom>
        </p:spPr>
      </p:pic>
      <p:sp>
        <p:nvSpPr>
          <p:cNvPr id="2" name="Title 1">
            <a:extLst>
              <a:ext uri="{FF2B5EF4-FFF2-40B4-BE49-F238E27FC236}">
                <a16:creationId xmlns:a16="http://schemas.microsoft.com/office/drawing/2014/main" id="{3B00F27F-D201-5E8E-3E02-A941DD477037}"/>
              </a:ext>
            </a:extLst>
          </p:cNvPr>
          <p:cNvSpPr>
            <a:spLocks noGrp="1"/>
          </p:cNvSpPr>
          <p:nvPr>
            <p:ph type="title"/>
          </p:nvPr>
        </p:nvSpPr>
        <p:spPr>
          <a:xfrm>
            <a:off x="841249" y="941832"/>
            <a:ext cx="10506456" cy="2057400"/>
          </a:xfrm>
        </p:spPr>
        <p:txBody>
          <a:bodyPr anchor="b">
            <a:normAutofit/>
          </a:bodyPr>
          <a:lstStyle/>
          <a:p>
            <a:r>
              <a:rPr lang="en-CA" sz="5000">
                <a:solidFill>
                  <a:schemeClr val="bg1"/>
                </a:solidFill>
              </a:rPr>
              <a:t>Who We Are</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Content Placeholder 8">
            <a:extLst>
              <a:ext uri="{FF2B5EF4-FFF2-40B4-BE49-F238E27FC236}">
                <a16:creationId xmlns:a16="http://schemas.microsoft.com/office/drawing/2014/main" id="{8A5D6C77-F175-BE59-1A95-E6C76AAC3073}"/>
              </a:ext>
            </a:extLst>
          </p:cNvPr>
          <p:cNvSpPr>
            <a:spLocks noGrp="1"/>
          </p:cNvSpPr>
          <p:nvPr>
            <p:ph idx="1"/>
          </p:nvPr>
        </p:nvSpPr>
        <p:spPr>
          <a:xfrm>
            <a:off x="841248" y="3502152"/>
            <a:ext cx="10506456" cy="2670048"/>
          </a:xfrm>
        </p:spPr>
        <p:txBody>
          <a:bodyPr>
            <a:normAutofit/>
          </a:bodyPr>
          <a:lstStyle/>
          <a:p>
            <a:endParaRPr lang="en-US" sz="2000">
              <a:solidFill>
                <a:schemeClr val="bg1"/>
              </a:solidFill>
            </a:endParaRPr>
          </a:p>
        </p:txBody>
      </p:sp>
    </p:spTree>
    <p:extLst>
      <p:ext uri="{BB962C8B-B14F-4D97-AF65-F5344CB8AC3E}">
        <p14:creationId xmlns:p14="http://schemas.microsoft.com/office/powerpoint/2010/main" val="2693728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D7D12574-25F0-4BB1-AA48-9DE7527AF5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A126D44-612C-2B72-9E93-0E9563138DB8}"/>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a:t>Meet the Team</a:t>
            </a:r>
          </a:p>
        </p:txBody>
      </p:sp>
      <p:sp>
        <p:nvSpPr>
          <p:cNvPr id="21" name="Rectangle: Rounded Corners 20">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4" name="Picture 3">
            <a:extLst>
              <a:ext uri="{FF2B5EF4-FFF2-40B4-BE49-F238E27FC236}">
                <a16:creationId xmlns:a16="http://schemas.microsoft.com/office/drawing/2014/main" id="{4187B493-DDFA-454A-3792-76A56E04C922}"/>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410200" y="2139484"/>
            <a:ext cx="2925015" cy="3401181"/>
          </a:xfrm>
          <a:prstGeom prst="rect">
            <a:avLst/>
          </a:prstGeom>
        </p:spPr>
      </p:pic>
      <p:pic>
        <p:nvPicPr>
          <p:cNvPr id="6" name="Picture 5" descr="A person smiling at camera&#10;&#10;Description automatically generated">
            <a:extLst>
              <a:ext uri="{FF2B5EF4-FFF2-40B4-BE49-F238E27FC236}">
                <a16:creationId xmlns:a16="http://schemas.microsoft.com/office/drawing/2014/main" id="{95566920-7747-2885-9423-0AD69D3D78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6078" y="2139484"/>
            <a:ext cx="3218251" cy="3186068"/>
          </a:xfrm>
          <a:prstGeom prst="rect">
            <a:avLst/>
          </a:prstGeom>
        </p:spPr>
      </p:pic>
      <p:pic>
        <p:nvPicPr>
          <p:cNvPr id="8" name="Picture 7" descr="A close-up of a blue wood fence&#10;&#10;Description automatically generated">
            <a:extLst>
              <a:ext uri="{FF2B5EF4-FFF2-40B4-BE49-F238E27FC236}">
                <a16:creationId xmlns:a16="http://schemas.microsoft.com/office/drawing/2014/main" id="{F435890B-21D1-DE36-8A1D-9768670F9A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72161" y="2139484"/>
            <a:ext cx="3703320" cy="2936608"/>
          </a:xfrm>
          <a:prstGeom prst="rect">
            <a:avLst/>
          </a:prstGeom>
        </p:spPr>
      </p:pic>
      <p:sp>
        <p:nvSpPr>
          <p:cNvPr id="3" name="TextBox 2">
            <a:extLst>
              <a:ext uri="{FF2B5EF4-FFF2-40B4-BE49-F238E27FC236}">
                <a16:creationId xmlns:a16="http://schemas.microsoft.com/office/drawing/2014/main" id="{54ABF99B-8F85-5D3A-385A-A139712697D3}"/>
              </a:ext>
            </a:extLst>
          </p:cNvPr>
          <p:cNvSpPr txBox="1"/>
          <p:nvPr/>
        </p:nvSpPr>
        <p:spPr>
          <a:xfrm>
            <a:off x="926123" y="5873262"/>
            <a:ext cx="1911101" cy="369332"/>
          </a:xfrm>
          <a:prstGeom prst="rect">
            <a:avLst/>
          </a:prstGeom>
          <a:noFill/>
        </p:spPr>
        <p:txBody>
          <a:bodyPr wrap="none" rtlCol="0">
            <a:spAutoFit/>
          </a:bodyPr>
          <a:lstStyle/>
          <a:p>
            <a:r>
              <a:rPr lang="en-US" dirty="0"/>
              <a:t>Dhwani Bhavsar</a:t>
            </a:r>
            <a:endParaRPr lang="en-CA" dirty="0"/>
          </a:p>
        </p:txBody>
      </p:sp>
      <p:sp>
        <p:nvSpPr>
          <p:cNvPr id="7" name="TextBox 6">
            <a:extLst>
              <a:ext uri="{FF2B5EF4-FFF2-40B4-BE49-F238E27FC236}">
                <a16:creationId xmlns:a16="http://schemas.microsoft.com/office/drawing/2014/main" id="{348B4305-5194-D38C-60E0-E7984750F9FB}"/>
              </a:ext>
            </a:extLst>
          </p:cNvPr>
          <p:cNvSpPr txBox="1"/>
          <p:nvPr/>
        </p:nvSpPr>
        <p:spPr>
          <a:xfrm>
            <a:off x="4192385" y="5847174"/>
            <a:ext cx="2184969" cy="369332"/>
          </a:xfrm>
          <a:prstGeom prst="rect">
            <a:avLst/>
          </a:prstGeom>
          <a:noFill/>
        </p:spPr>
        <p:txBody>
          <a:bodyPr wrap="square">
            <a:spAutoFit/>
          </a:bodyPr>
          <a:lstStyle/>
          <a:p>
            <a:r>
              <a:rPr lang="en-US" dirty="0" err="1"/>
              <a:t>Joyekeneth</a:t>
            </a:r>
            <a:r>
              <a:rPr lang="en-US" dirty="0"/>
              <a:t> </a:t>
            </a:r>
            <a:r>
              <a:rPr lang="en-US" dirty="0" err="1"/>
              <a:t>Gamit</a:t>
            </a:r>
            <a:endParaRPr lang="en-CA" dirty="0"/>
          </a:p>
        </p:txBody>
      </p:sp>
      <p:sp>
        <p:nvSpPr>
          <p:cNvPr id="10" name="TextBox 9">
            <a:extLst>
              <a:ext uri="{FF2B5EF4-FFF2-40B4-BE49-F238E27FC236}">
                <a16:creationId xmlns:a16="http://schemas.microsoft.com/office/drawing/2014/main" id="{1076AFCE-3BE4-FEED-B614-44D08A2B558B}"/>
              </a:ext>
            </a:extLst>
          </p:cNvPr>
          <p:cNvSpPr txBox="1"/>
          <p:nvPr/>
        </p:nvSpPr>
        <p:spPr>
          <a:xfrm>
            <a:off x="8524859" y="5688596"/>
            <a:ext cx="2368062" cy="369332"/>
          </a:xfrm>
          <a:prstGeom prst="rect">
            <a:avLst/>
          </a:prstGeom>
          <a:noFill/>
        </p:spPr>
        <p:txBody>
          <a:bodyPr wrap="square">
            <a:spAutoFit/>
          </a:bodyPr>
          <a:lstStyle/>
          <a:p>
            <a:r>
              <a:rPr lang="en-US" dirty="0" err="1"/>
              <a:t>Navpreet</a:t>
            </a:r>
            <a:r>
              <a:rPr lang="en-US" dirty="0"/>
              <a:t> </a:t>
            </a:r>
            <a:r>
              <a:rPr lang="en-US" dirty="0" err="1"/>
              <a:t>Navpreet</a:t>
            </a:r>
            <a:endParaRPr lang="en-CA" dirty="0"/>
          </a:p>
        </p:txBody>
      </p:sp>
    </p:spTree>
    <p:extLst>
      <p:ext uri="{BB962C8B-B14F-4D97-AF65-F5344CB8AC3E}">
        <p14:creationId xmlns:p14="http://schemas.microsoft.com/office/powerpoint/2010/main" val="2925019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F44879F-6698-4394-89D4-7B3CDB92E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a:extLst>
              <a:ext uri="{FF2B5EF4-FFF2-40B4-BE49-F238E27FC236}">
                <a16:creationId xmlns:a16="http://schemas.microsoft.com/office/drawing/2014/main" id="{C65FD3B2-577C-49A0-B40E-4845C5D59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5" name="Picture 4" descr="A close-up of a blue wood fence&#10;&#10;Description automatically generated">
            <a:extLst>
              <a:ext uri="{FF2B5EF4-FFF2-40B4-BE49-F238E27FC236}">
                <a16:creationId xmlns:a16="http://schemas.microsoft.com/office/drawing/2014/main" id="{61069B20-00B8-0DAC-85D7-030DE575EDC3}"/>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4890" b="10204"/>
          <a:stretch/>
        </p:blipFill>
        <p:spPr>
          <a:xfrm>
            <a:off x="20" y="10"/>
            <a:ext cx="12191979" cy="6857990"/>
          </a:xfrm>
          <a:prstGeom prst="rect">
            <a:avLst/>
          </a:prstGeom>
        </p:spPr>
      </p:pic>
      <p:sp>
        <p:nvSpPr>
          <p:cNvPr id="2" name="Title 1">
            <a:extLst>
              <a:ext uri="{FF2B5EF4-FFF2-40B4-BE49-F238E27FC236}">
                <a16:creationId xmlns:a16="http://schemas.microsoft.com/office/drawing/2014/main" id="{7AA53D3B-F562-B8CB-8534-CE2A433198C5}"/>
              </a:ext>
            </a:extLst>
          </p:cNvPr>
          <p:cNvSpPr>
            <a:spLocks noGrp="1"/>
          </p:cNvSpPr>
          <p:nvPr>
            <p:ph type="title"/>
          </p:nvPr>
        </p:nvSpPr>
        <p:spPr>
          <a:xfrm>
            <a:off x="841248" y="426720"/>
            <a:ext cx="10506456" cy="1919141"/>
          </a:xfrm>
        </p:spPr>
        <p:txBody>
          <a:bodyPr anchor="b">
            <a:normAutofit/>
          </a:bodyPr>
          <a:lstStyle/>
          <a:p>
            <a:r>
              <a:rPr lang="en-CA" sz="6000">
                <a:solidFill>
                  <a:srgbClr val="FFFFFF"/>
                </a:solidFill>
              </a:rPr>
              <a:t>Our Project</a:t>
            </a:r>
          </a:p>
        </p:txBody>
      </p:sp>
      <p:sp>
        <p:nvSpPr>
          <p:cNvPr id="25" name="Rectangle 24">
            <a:extLst>
              <a:ext uri="{FF2B5EF4-FFF2-40B4-BE49-F238E27FC236}">
                <a16:creationId xmlns:a16="http://schemas.microsoft.com/office/drawing/2014/main" id="{7A0B5DEA-ADF6-4BA5-9307-147F0A468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8680" y="2898648"/>
            <a:ext cx="10506456" cy="18288"/>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Rectangle 26">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83982"/>
            <a:ext cx="1873457"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Content Placeholder 2">
            <a:extLst>
              <a:ext uri="{FF2B5EF4-FFF2-40B4-BE49-F238E27FC236}">
                <a16:creationId xmlns:a16="http://schemas.microsoft.com/office/drawing/2014/main" id="{58698698-1934-4A4A-6C24-ADD4D11DA6BF}"/>
              </a:ext>
            </a:extLst>
          </p:cNvPr>
          <p:cNvSpPr>
            <a:spLocks noGrp="1"/>
          </p:cNvSpPr>
          <p:nvPr>
            <p:ph idx="1"/>
          </p:nvPr>
        </p:nvSpPr>
        <p:spPr>
          <a:xfrm>
            <a:off x="841248" y="3337269"/>
            <a:ext cx="10509504" cy="2905686"/>
          </a:xfrm>
        </p:spPr>
        <p:txBody>
          <a:bodyPr vert="horz" lIns="91440" tIns="45720" rIns="91440" bIns="45720" rtlCol="0">
            <a:normAutofit/>
          </a:bodyPr>
          <a:lstStyle/>
          <a:p>
            <a:pPr fontAlgn="base"/>
            <a:r>
              <a:rPr lang="en-CA" sz="2000" b="0" i="0" u="none" strike="noStrike">
                <a:solidFill>
                  <a:srgbClr val="FFFFFF"/>
                </a:solidFill>
                <a:effectLst/>
                <a:latin typeface="Aptos" panose="020B0004020202020204" pitchFamily="34" charset="0"/>
              </a:rPr>
              <a:t> So our Project idea is that Our event management website is the ideal location to plan, promote, and take part in exceptional events, be it a wedding, music festival, corporate conference, or anything else.</a:t>
            </a:r>
            <a:endParaRPr lang="en-CA" sz="2000" b="0" i="0" u="none" strike="noStrike">
              <a:solidFill>
                <a:srgbClr val="FFFFFF"/>
              </a:solidFill>
              <a:effectLst/>
              <a:latin typeface="Segoe UI" panose="020B0502040204020203" pitchFamily="34" charset="0"/>
            </a:endParaRPr>
          </a:p>
          <a:p>
            <a:pPr fontAlgn="base"/>
            <a:r>
              <a:rPr lang="en-CA" sz="2000" b="0" i="0" u="none" strike="noStrike">
                <a:solidFill>
                  <a:srgbClr val="FFFFFF"/>
                </a:solidFill>
                <a:effectLst/>
                <a:latin typeface="Aptos" panose="020B0004020202020204" pitchFamily="34" charset="0"/>
              </a:rPr>
              <a:t>The solution we will provide to our customers is an easily accessible Venue selection with all the desired services. We see an opportunity to offer a full range of event management services, including vendor coordination, marketing and promotion, logistics and operations, technology integration, on-site management, post-event evaluation, budgeting and financial management, venue selection and management, and event planning.</a:t>
            </a:r>
            <a:endParaRPr lang="en-CA" sz="2000" b="0" i="0" u="none" strike="noStrike">
              <a:solidFill>
                <a:srgbClr val="FFFFFF"/>
              </a:solidFill>
              <a:effectLst/>
              <a:latin typeface="Segoe UI" panose="020B0502040204020203" pitchFamily="34" charset="0"/>
            </a:endParaRPr>
          </a:p>
        </p:txBody>
      </p:sp>
    </p:spTree>
    <p:extLst>
      <p:ext uri="{BB962C8B-B14F-4D97-AF65-F5344CB8AC3E}">
        <p14:creationId xmlns:p14="http://schemas.microsoft.com/office/powerpoint/2010/main" val="2842197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F44879F-6698-4394-89D4-7B3CDB92E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a:extLst>
              <a:ext uri="{FF2B5EF4-FFF2-40B4-BE49-F238E27FC236}">
                <a16:creationId xmlns:a16="http://schemas.microsoft.com/office/drawing/2014/main" id="{C65FD3B2-577C-49A0-B40E-4845C5D59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5" name="Picture 4" descr="A close-up of a blue wood fence&#10;&#10;Description automatically generated">
            <a:extLst>
              <a:ext uri="{FF2B5EF4-FFF2-40B4-BE49-F238E27FC236}">
                <a16:creationId xmlns:a16="http://schemas.microsoft.com/office/drawing/2014/main" id="{950EDDDD-C73B-D200-49BB-BDACC5EF26A8}"/>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4890" b="10204"/>
          <a:stretch/>
        </p:blipFill>
        <p:spPr>
          <a:xfrm>
            <a:off x="20" y="10"/>
            <a:ext cx="12191979" cy="6857990"/>
          </a:xfrm>
          <a:prstGeom prst="rect">
            <a:avLst/>
          </a:prstGeom>
        </p:spPr>
      </p:pic>
      <p:sp>
        <p:nvSpPr>
          <p:cNvPr id="2" name="Title 1">
            <a:extLst>
              <a:ext uri="{FF2B5EF4-FFF2-40B4-BE49-F238E27FC236}">
                <a16:creationId xmlns:a16="http://schemas.microsoft.com/office/drawing/2014/main" id="{FC9DBDC8-DF84-6589-4FDE-7767595A0E98}"/>
              </a:ext>
            </a:extLst>
          </p:cNvPr>
          <p:cNvSpPr>
            <a:spLocks noGrp="1"/>
          </p:cNvSpPr>
          <p:nvPr>
            <p:ph type="title"/>
          </p:nvPr>
        </p:nvSpPr>
        <p:spPr>
          <a:xfrm>
            <a:off x="841248" y="426720"/>
            <a:ext cx="10506456" cy="1919141"/>
          </a:xfrm>
        </p:spPr>
        <p:txBody>
          <a:bodyPr anchor="b">
            <a:normAutofit/>
          </a:bodyPr>
          <a:lstStyle/>
          <a:p>
            <a:r>
              <a:rPr lang="en-CA" sz="6000">
                <a:solidFill>
                  <a:srgbClr val="FFFFFF"/>
                </a:solidFill>
              </a:rPr>
              <a:t>Project Benefits	</a:t>
            </a:r>
          </a:p>
        </p:txBody>
      </p:sp>
      <p:sp>
        <p:nvSpPr>
          <p:cNvPr id="14" name="Rectangle 13">
            <a:extLst>
              <a:ext uri="{FF2B5EF4-FFF2-40B4-BE49-F238E27FC236}">
                <a16:creationId xmlns:a16="http://schemas.microsoft.com/office/drawing/2014/main" id="{7A0B5DEA-ADF6-4BA5-9307-147F0A468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8680" y="2898648"/>
            <a:ext cx="10506456" cy="18288"/>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83982"/>
            <a:ext cx="1873457"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2C5B740-0EBD-9BD9-E194-7342A815E54F}"/>
              </a:ext>
            </a:extLst>
          </p:cNvPr>
          <p:cNvSpPr>
            <a:spLocks noGrp="1"/>
          </p:cNvSpPr>
          <p:nvPr>
            <p:ph idx="1"/>
          </p:nvPr>
        </p:nvSpPr>
        <p:spPr>
          <a:xfrm>
            <a:off x="841248" y="3337269"/>
            <a:ext cx="10509504" cy="2905686"/>
          </a:xfrm>
        </p:spPr>
        <p:txBody>
          <a:bodyPr vert="horz" lIns="91440" tIns="45720" rIns="91440" bIns="45720" rtlCol="0">
            <a:normAutofit/>
          </a:bodyPr>
          <a:lstStyle/>
          <a:p>
            <a:pPr marL="342900" lvl="0" indent="-342900">
              <a:lnSpc>
                <a:spcPct val="100000"/>
              </a:lnSpc>
              <a:buFont typeface="Symbol" pitchFamily="2" charset="2"/>
              <a:buChar char=""/>
              <a:tabLst>
                <a:tab pos="228600" algn="l"/>
                <a:tab pos="457200" algn="l"/>
              </a:tabLst>
            </a:pP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Selecting a venue at an affordable price</a:t>
            </a:r>
            <a:endParaRPr lang="en-CA" sz="170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marL="342900" lvl="0" indent="-342900">
              <a:lnSpc>
                <a:spcPct val="100000"/>
              </a:lnSpc>
              <a:buFont typeface="Symbol" pitchFamily="2" charset="2"/>
              <a:buChar char=""/>
              <a:tabLst>
                <a:tab pos="228600" algn="l"/>
                <a:tab pos="457200" algn="l"/>
              </a:tabLst>
            </a:pP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Giving them a virtual tour of the venue </a:t>
            </a:r>
            <a:endParaRPr lang="en-CA" sz="170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marL="342900" lvl="0" indent="-342900">
              <a:lnSpc>
                <a:spcPct val="100000"/>
              </a:lnSpc>
              <a:buFont typeface="Symbol" pitchFamily="2" charset="2"/>
              <a:buChar char=""/>
              <a:tabLst>
                <a:tab pos="228600" algn="l"/>
                <a:tab pos="457200" algn="l"/>
              </a:tabLst>
            </a:pP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Allowing the organizers to list their event on our website</a:t>
            </a:r>
            <a:endParaRPr lang="en-CA" sz="170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marL="342900" lvl="0" indent="-342900">
              <a:lnSpc>
                <a:spcPct val="100000"/>
              </a:lnSpc>
              <a:buFont typeface="Symbol" pitchFamily="2" charset="2"/>
              <a:buChar char=""/>
              <a:tabLst>
                <a:tab pos="228600" algn="l"/>
                <a:tab pos="457200" algn="l"/>
              </a:tabLst>
            </a:pP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Providing customers, with the best event packages which include all the services in one</a:t>
            </a:r>
            <a:r>
              <a:rPr lang="en-CA" sz="1700">
                <a:solidFill>
                  <a:srgbClr val="FFFFFF"/>
                </a:solidFill>
                <a:latin typeface="Arial" panose="020B0604020202020204" pitchFamily="34" charset="0"/>
                <a:ea typeface="Arial" panose="020B0604020202020204" pitchFamily="34" charset="0"/>
                <a:cs typeface="Times New Roman" panose="02020603050405020304" pitchFamily="18" charset="0"/>
              </a:rPr>
              <a:t>.</a:t>
            </a:r>
          </a:p>
          <a:p>
            <a:pPr marL="342900" indent="-342900">
              <a:lnSpc>
                <a:spcPct val="100000"/>
              </a:lnSpc>
              <a:buFont typeface="Symbol" pitchFamily="2" charset="2"/>
              <a:buChar char=""/>
              <a:tabLst>
                <a:tab pos="228600" algn="l"/>
                <a:tab pos="457200" algn="l"/>
              </a:tabLst>
            </a:pP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We </a:t>
            </a:r>
            <a:r>
              <a:rPr lang="en-US" sz="1700">
                <a:solidFill>
                  <a:srgbClr val="FFFFFF"/>
                </a:solidFill>
                <a:latin typeface="Arial" panose="020B0604020202020204" pitchFamily="34" charset="0"/>
                <a:ea typeface="Arial" panose="020B0604020202020204" pitchFamily="34" charset="0"/>
                <a:cs typeface="Times New Roman" panose="02020603050405020304" pitchFamily="18" charset="0"/>
              </a:rPr>
              <a:t>will </a:t>
            </a:r>
            <a:r>
              <a:rPr lang="en-US" sz="1700">
                <a:solidFill>
                  <a:srgbClr val="FFFFFF"/>
                </a:solidFill>
                <a:effectLst/>
                <a:latin typeface="Arial" panose="020B0604020202020204" pitchFamily="34" charset="0"/>
                <a:ea typeface="Arial" panose="020B0604020202020204" pitchFamily="34" charset="0"/>
                <a:cs typeface="Times New Roman" panose="02020603050405020304" pitchFamily="18" charset="0"/>
              </a:rPr>
              <a:t>offer a full range of event management services, including vendor coordination, marketing and promotion, logistics and operations, technology integration, on-site management, post-event evaluation, budgeting and financial management, venue selection and management, and event planning.</a:t>
            </a:r>
            <a:endParaRPr lang="en-CA" sz="170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marL="342900" lvl="0" indent="-342900">
              <a:lnSpc>
                <a:spcPct val="100000"/>
              </a:lnSpc>
              <a:buFont typeface="Symbol" pitchFamily="2" charset="2"/>
              <a:buChar char=""/>
              <a:tabLst>
                <a:tab pos="228600" algn="l"/>
                <a:tab pos="457200" algn="l"/>
              </a:tabLst>
            </a:pPr>
            <a:endParaRPr lang="en-CA" sz="170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00000"/>
              </a:lnSpc>
            </a:pPr>
            <a:endParaRPr lang="en-CA" sz="1700">
              <a:solidFill>
                <a:srgbClr val="FFFFFF"/>
              </a:solidFill>
            </a:endParaRPr>
          </a:p>
        </p:txBody>
      </p:sp>
    </p:spTree>
    <p:extLst>
      <p:ext uri="{BB962C8B-B14F-4D97-AF65-F5344CB8AC3E}">
        <p14:creationId xmlns:p14="http://schemas.microsoft.com/office/powerpoint/2010/main" val="24156786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EC44BBD-2450-A67A-8BF0-99A1C25EA2AA}"/>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D7CD357-757A-05CB-F964-F78911C44E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a:extLst>
              <a:ext uri="{FF2B5EF4-FFF2-40B4-BE49-F238E27FC236}">
                <a16:creationId xmlns:a16="http://schemas.microsoft.com/office/drawing/2014/main" id="{191ECF3A-F403-5C58-6B1F-0B3C223A4F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pic>
        <p:nvPicPr>
          <p:cNvPr id="5" name="Picture 4" descr="A close-up of a blue wood fence&#10;&#10;Description automatically generated">
            <a:extLst>
              <a:ext uri="{FF2B5EF4-FFF2-40B4-BE49-F238E27FC236}">
                <a16:creationId xmlns:a16="http://schemas.microsoft.com/office/drawing/2014/main" id="{1D7C1709-4096-4302-DBB0-06C2448997EA}"/>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4890" b="10204"/>
          <a:stretch/>
        </p:blipFill>
        <p:spPr>
          <a:xfrm>
            <a:off x="20" y="10"/>
            <a:ext cx="12191979" cy="6857990"/>
          </a:xfrm>
          <a:prstGeom prst="rect">
            <a:avLst/>
          </a:prstGeom>
        </p:spPr>
      </p:pic>
      <p:sp>
        <p:nvSpPr>
          <p:cNvPr id="2" name="Title 1">
            <a:extLst>
              <a:ext uri="{FF2B5EF4-FFF2-40B4-BE49-F238E27FC236}">
                <a16:creationId xmlns:a16="http://schemas.microsoft.com/office/drawing/2014/main" id="{CDAEC86F-9F3D-C3B0-7DA5-F9C469C8866D}"/>
              </a:ext>
            </a:extLst>
          </p:cNvPr>
          <p:cNvSpPr>
            <a:spLocks noGrp="1"/>
          </p:cNvSpPr>
          <p:nvPr>
            <p:ph type="title"/>
          </p:nvPr>
        </p:nvSpPr>
        <p:spPr>
          <a:xfrm>
            <a:off x="841248" y="426720"/>
            <a:ext cx="10506456" cy="1919141"/>
          </a:xfrm>
        </p:spPr>
        <p:txBody>
          <a:bodyPr anchor="b">
            <a:normAutofit/>
          </a:bodyPr>
          <a:lstStyle/>
          <a:p>
            <a:r>
              <a:rPr lang="en-CA" sz="6000" dirty="0">
                <a:solidFill>
                  <a:srgbClr val="FFFFFF"/>
                </a:solidFill>
              </a:rPr>
              <a:t>Technology used</a:t>
            </a:r>
          </a:p>
        </p:txBody>
      </p:sp>
      <p:sp>
        <p:nvSpPr>
          <p:cNvPr id="14" name="Rectangle 13">
            <a:extLst>
              <a:ext uri="{FF2B5EF4-FFF2-40B4-BE49-F238E27FC236}">
                <a16:creationId xmlns:a16="http://schemas.microsoft.com/office/drawing/2014/main" id="{ACDDC2CB-A786-CD0E-3896-E9A951DCA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8680" y="2898648"/>
            <a:ext cx="10506456" cy="18288"/>
          </a:xfrm>
          <a:prstGeom prst="rect">
            <a:avLst/>
          </a:prstGeom>
          <a:solidFill>
            <a:srgbClr val="FFFFFF"/>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24A9718B-9FB1-AE6A-1374-C05CB9D1DB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83982"/>
            <a:ext cx="1873457" cy="137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11D9307-7033-24D9-1ABB-7D219249DE8C}"/>
              </a:ext>
            </a:extLst>
          </p:cNvPr>
          <p:cNvSpPr>
            <a:spLocks noGrp="1"/>
          </p:cNvSpPr>
          <p:nvPr>
            <p:ph idx="1"/>
          </p:nvPr>
        </p:nvSpPr>
        <p:spPr>
          <a:xfrm>
            <a:off x="841248" y="3337269"/>
            <a:ext cx="10509504" cy="2905686"/>
          </a:xfrm>
        </p:spPr>
        <p:txBody>
          <a:bodyPr vert="horz" lIns="91440" tIns="45720" rIns="91440" bIns="45720" rtlCol="0">
            <a:normAutofit/>
          </a:bodyPr>
          <a:lstStyle/>
          <a:p>
            <a:pPr marL="342900" lvl="0" indent="-342900">
              <a:lnSpc>
                <a:spcPct val="100000"/>
              </a:lnSpc>
              <a:buFont typeface="Symbol" pitchFamily="2" charset="2"/>
              <a:buChar char=""/>
              <a:tabLst>
                <a:tab pos="228600" algn="l"/>
                <a:tab pos="457200" algn="l"/>
              </a:tabLst>
            </a:pPr>
            <a:r>
              <a:rPr lang="en-CA" sz="18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rPr>
              <a:t>In </a:t>
            </a:r>
            <a:r>
              <a:rPr lang="en-CA" sz="1800" dirty="0" err="1">
                <a:solidFill>
                  <a:srgbClr val="FFFFFF"/>
                </a:solidFill>
                <a:effectLst/>
                <a:latin typeface="Arial" panose="020B0604020202020204" pitchFamily="34" charset="0"/>
                <a:ea typeface="Arial" panose="020B0604020202020204" pitchFamily="34" charset="0"/>
                <a:cs typeface="Times New Roman" panose="02020603050405020304" pitchFamily="18" charset="0"/>
              </a:rPr>
              <a:t>Eventcrafters</a:t>
            </a:r>
            <a:r>
              <a:rPr lang="en-CA" sz="1800" dirty="0">
                <a:solidFill>
                  <a:srgbClr val="FFFFFF"/>
                </a:solidFill>
                <a:latin typeface="Arial" panose="020B0604020202020204" pitchFamily="34" charset="0"/>
                <a:ea typeface="Arial" panose="020B0604020202020204" pitchFamily="34" charset="0"/>
                <a:cs typeface="Times New Roman" panose="02020603050405020304" pitchFamily="18" charset="0"/>
              </a:rPr>
              <a:t>, we are utilizing </a:t>
            </a:r>
            <a:r>
              <a:rPr lang="en-CA" sz="1800" dirty="0" err="1">
                <a:solidFill>
                  <a:srgbClr val="FFFFFF"/>
                </a:solidFill>
                <a:latin typeface="Arial" panose="020B0604020202020204" pitchFamily="34" charset="0"/>
                <a:ea typeface="Arial" panose="020B0604020202020204" pitchFamily="34" charset="0"/>
                <a:cs typeface="Times New Roman" panose="02020603050405020304" pitchFamily="18" charset="0"/>
              </a:rPr>
              <a:t>reactJS</a:t>
            </a:r>
            <a:r>
              <a:rPr lang="en-CA" sz="1800" dirty="0">
                <a:solidFill>
                  <a:srgbClr val="FFFFFF"/>
                </a:solidFill>
                <a:latin typeface="Arial" panose="020B0604020202020204" pitchFamily="34" charset="0"/>
                <a:ea typeface="Arial" panose="020B0604020202020204" pitchFamily="34" charset="0"/>
                <a:cs typeface="Times New Roman" panose="02020603050405020304" pitchFamily="18" charset="0"/>
              </a:rPr>
              <a:t> to develop UI designing of the website and firebase as a database to store user data.</a:t>
            </a:r>
            <a:r>
              <a:rPr lang="en-US" sz="1800" dirty="0"/>
              <a:t> </a:t>
            </a:r>
            <a:r>
              <a:rPr lang="en-US" sz="1800" dirty="0">
                <a:solidFill>
                  <a:schemeClr val="bg1"/>
                </a:solidFill>
              </a:rPr>
              <a:t>This combination enables us to provide unique solutions to address user concerns.</a:t>
            </a:r>
            <a:br>
              <a:rPr lang="en-US" sz="1400" dirty="0"/>
            </a:br>
            <a:br>
              <a:rPr lang="en-US" sz="1400" dirty="0"/>
            </a:br>
            <a:r>
              <a:rPr lang="en-CA" sz="1700" dirty="0">
                <a:solidFill>
                  <a:srgbClr val="FFFFFF"/>
                </a:solidFill>
                <a:latin typeface="Arial" panose="020B0604020202020204" pitchFamily="34" charset="0"/>
                <a:ea typeface="Arial" panose="020B0604020202020204" pitchFamily="34" charset="0"/>
                <a:cs typeface="Times New Roman" panose="02020603050405020304" pitchFamily="18" charset="0"/>
              </a:rPr>
              <a:t> </a:t>
            </a:r>
            <a:endParaRPr lang="en-CA" sz="1700" dirty="0">
              <a:solidFill>
                <a:srgbClr val="FFFFFF"/>
              </a:solidFill>
              <a:effectLst/>
              <a:latin typeface="Arial" panose="020B0604020202020204" pitchFamily="34" charset="0"/>
              <a:ea typeface="Arial" panose="020B0604020202020204" pitchFamily="34" charset="0"/>
              <a:cs typeface="Times New Roman" panose="02020603050405020304" pitchFamily="18" charset="0"/>
            </a:endParaRPr>
          </a:p>
          <a:p>
            <a:pPr>
              <a:lnSpc>
                <a:spcPct val="100000"/>
              </a:lnSpc>
            </a:pPr>
            <a:endParaRPr lang="en-CA" sz="1700" dirty="0">
              <a:solidFill>
                <a:srgbClr val="FFFFFF"/>
              </a:solidFill>
            </a:endParaRPr>
          </a:p>
        </p:txBody>
      </p:sp>
    </p:spTree>
    <p:extLst>
      <p:ext uri="{BB962C8B-B14F-4D97-AF65-F5344CB8AC3E}">
        <p14:creationId xmlns:p14="http://schemas.microsoft.com/office/powerpoint/2010/main" val="5740911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a blue wood fence&#10;&#10;Description automatically generated">
            <a:extLst>
              <a:ext uri="{FF2B5EF4-FFF2-40B4-BE49-F238E27FC236}">
                <a16:creationId xmlns:a16="http://schemas.microsoft.com/office/drawing/2014/main" id="{2C035244-2ADF-6260-AD3B-FFA5D7C7F36E}"/>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4890" b="10204"/>
          <a:stretch/>
        </p:blipFill>
        <p:spPr>
          <a:xfrm>
            <a:off x="20" y="10"/>
            <a:ext cx="12191979" cy="6857990"/>
          </a:xfrm>
          <a:prstGeom prst="rect">
            <a:avLst/>
          </a:prstGeom>
        </p:spPr>
      </p:pic>
      <p:sp>
        <p:nvSpPr>
          <p:cNvPr id="2" name="Title 1">
            <a:extLst>
              <a:ext uri="{FF2B5EF4-FFF2-40B4-BE49-F238E27FC236}">
                <a16:creationId xmlns:a16="http://schemas.microsoft.com/office/drawing/2014/main" id="{872105B6-6DCE-DF55-250B-2CD6E30546B7}"/>
              </a:ext>
            </a:extLst>
          </p:cNvPr>
          <p:cNvSpPr>
            <a:spLocks noGrp="1"/>
          </p:cNvSpPr>
          <p:nvPr>
            <p:ph type="title"/>
          </p:nvPr>
        </p:nvSpPr>
        <p:spPr>
          <a:xfrm>
            <a:off x="841249" y="941832"/>
            <a:ext cx="10506456" cy="2057400"/>
          </a:xfrm>
        </p:spPr>
        <p:txBody>
          <a:bodyPr anchor="b">
            <a:normAutofit/>
          </a:bodyPr>
          <a:lstStyle/>
          <a:p>
            <a:r>
              <a:rPr lang="en-CA" sz="5000">
                <a:solidFill>
                  <a:schemeClr val="bg1"/>
                </a:solidFill>
              </a:rPr>
              <a:t>Conclusion</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C2EAC56-9E38-4C82-E345-246F86A78C95}"/>
              </a:ext>
            </a:extLst>
          </p:cNvPr>
          <p:cNvSpPr>
            <a:spLocks noGrp="1"/>
          </p:cNvSpPr>
          <p:nvPr>
            <p:ph idx="1"/>
          </p:nvPr>
        </p:nvSpPr>
        <p:spPr>
          <a:xfrm>
            <a:off x="841248" y="3502152"/>
            <a:ext cx="10506456" cy="2670048"/>
          </a:xfrm>
        </p:spPr>
        <p:txBody>
          <a:bodyPr vert="horz" lIns="91440" tIns="45720" rIns="91440" bIns="45720" rtlCol="0">
            <a:normAutofit/>
          </a:bodyPr>
          <a:lstStyle/>
          <a:p>
            <a:r>
              <a:rPr lang="en-CA" sz="2000" b="0" i="0" u="none" strike="noStrike">
                <a:solidFill>
                  <a:schemeClr val="bg1"/>
                </a:solidFill>
                <a:effectLst/>
                <a:latin typeface="-webkit-standard"/>
              </a:rPr>
              <a:t>The website for event management provides a consolidated platform for effectively planning, publicizing, and overseeing a range of events. Featuring intuitive user interfaces, extensive event listings, flexible ticketing choices, and smooth communication tools, it enables efficient coordination among organizers, attendees, and suppliers. The website fosters involvement, convenience, and success for all engaged stakeholders by improving the overall event experience with its robust features and user-friendly design.</a:t>
            </a:r>
            <a:endParaRPr lang="en-CA" sz="2000">
              <a:solidFill>
                <a:schemeClr val="bg1"/>
              </a:solidFill>
            </a:endParaRPr>
          </a:p>
        </p:txBody>
      </p:sp>
    </p:spTree>
    <p:extLst>
      <p:ext uri="{BB962C8B-B14F-4D97-AF65-F5344CB8AC3E}">
        <p14:creationId xmlns:p14="http://schemas.microsoft.com/office/powerpoint/2010/main" val="3497389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1B981EB-2869-A4F9-2241-42560894CF5E}"/>
            </a:ext>
          </a:extLst>
        </p:cNvPr>
        <p:cNvGrpSpPr/>
        <p:nvPr/>
      </p:nvGrpSpPr>
      <p:grpSpPr>
        <a:xfrm>
          <a:off x="0" y="0"/>
          <a:ext cx="0" cy="0"/>
          <a:chOff x="0" y="0"/>
          <a:chExt cx="0" cy="0"/>
        </a:xfrm>
      </p:grpSpPr>
      <p:sp>
        <p:nvSpPr>
          <p:cNvPr id="11" name="Rectangle 10">
            <a:extLst>
              <a:ext uri="{FF2B5EF4-FFF2-40B4-BE49-F238E27FC236}">
                <a16:creationId xmlns:a16="http://schemas.microsoft.com/office/drawing/2014/main" id="{DF0E892C-54C5-8FFA-34B2-FF4A6662A7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1684E4-4B0C-706B-D228-BBB20FEDB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close-up of a blue wood fence&#10;&#10;Description automatically generated">
            <a:extLst>
              <a:ext uri="{FF2B5EF4-FFF2-40B4-BE49-F238E27FC236}">
                <a16:creationId xmlns:a16="http://schemas.microsoft.com/office/drawing/2014/main" id="{67DD3C9A-E78E-0954-FE26-31CCAB876E5D}"/>
              </a:ext>
            </a:extLst>
          </p:cNvPr>
          <p:cNvPicPr>
            <a:picLocks noChangeAspect="1"/>
          </p:cNvPicPr>
          <p:nvPr/>
        </p:nvPicPr>
        <p:blipFill rotWithShape="1">
          <a:blip r:embed="rId2">
            <a:extLst>
              <a:ext uri="{28A0092B-C50C-407E-A947-70E740481C1C}">
                <a14:useLocalDpi xmlns:a14="http://schemas.microsoft.com/office/drawing/2010/main" val="0"/>
              </a:ext>
            </a:extLst>
          </a:blip>
          <a:srcRect t="4890" b="10204"/>
          <a:stretch/>
        </p:blipFill>
        <p:spPr>
          <a:xfrm>
            <a:off x="-3047" y="10"/>
            <a:ext cx="12191999" cy="6857990"/>
          </a:xfrm>
          <a:prstGeom prst="rect">
            <a:avLst/>
          </a:prstGeom>
        </p:spPr>
      </p:pic>
      <p:sp>
        <p:nvSpPr>
          <p:cNvPr id="15" name="Rectangle 14">
            <a:extLst>
              <a:ext uri="{FF2B5EF4-FFF2-40B4-BE49-F238E27FC236}">
                <a16:creationId xmlns:a16="http://schemas.microsoft.com/office/drawing/2014/main" id="{97AD37F5-54B2-09AB-1996-0EB63833A0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1F98F0-D2B7-1521-F274-06258517E357}"/>
              </a:ext>
            </a:extLst>
          </p:cNvPr>
          <p:cNvSpPr>
            <a:spLocks noGrp="1"/>
          </p:cNvSpPr>
          <p:nvPr>
            <p:ph type="title"/>
          </p:nvPr>
        </p:nvSpPr>
        <p:spPr>
          <a:xfrm>
            <a:off x="643466" y="643467"/>
            <a:ext cx="10905059" cy="3330353"/>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3600" dirty="0">
                <a:solidFill>
                  <a:schemeClr val="bg1"/>
                </a:solidFill>
              </a:rPr>
              <a:t>Thank you</a:t>
            </a:r>
          </a:p>
        </p:txBody>
      </p:sp>
      <p:cxnSp>
        <p:nvCxnSpPr>
          <p:cNvPr id="17" name="Straight Connector 16">
            <a:extLst>
              <a:ext uri="{FF2B5EF4-FFF2-40B4-BE49-F238E27FC236}">
                <a16:creationId xmlns:a16="http://schemas.microsoft.com/office/drawing/2014/main" id="{D2A78FCE-5681-6961-281B-339B82C472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416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AccentBoxVTI">
  <a:themeElements>
    <a:clrScheme name="AnalogousFromLightSeedRightStep">
      <a:dk1>
        <a:srgbClr val="000000"/>
      </a:dk1>
      <a:lt1>
        <a:srgbClr val="FFFFFF"/>
      </a:lt1>
      <a:dk2>
        <a:srgbClr val="243541"/>
      </a:dk2>
      <a:lt2>
        <a:srgbClr val="E8E2E2"/>
      </a:lt2>
      <a:accent1>
        <a:srgbClr val="6FAAAC"/>
      </a:accent1>
      <a:accent2>
        <a:srgbClr val="6FA0CA"/>
      </a:accent2>
      <a:accent3>
        <a:srgbClr val="8992D3"/>
      </a:accent3>
      <a:accent4>
        <a:srgbClr val="896FCA"/>
      </a:accent4>
      <a:accent5>
        <a:srgbClr val="BE89D3"/>
      </a:accent5>
      <a:accent6>
        <a:srgbClr val="CA6FBF"/>
      </a:accent6>
      <a:hlink>
        <a:srgbClr val="AE6C69"/>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D12FD5FE656A84F9E4383A701A1F39C" ma:contentTypeVersion="2" ma:contentTypeDescription="Create a new document." ma:contentTypeScope="" ma:versionID="64ffdce13dad82e8eb93e9ffe0dc7335">
  <xsd:schema xmlns:xsd="http://www.w3.org/2001/XMLSchema" xmlns:xs="http://www.w3.org/2001/XMLSchema" xmlns:p="http://schemas.microsoft.com/office/2006/metadata/properties" xmlns:ns2="d5c12e2e-22d1-4e83-a34a-ebd17490dad2" targetNamespace="http://schemas.microsoft.com/office/2006/metadata/properties" ma:root="true" ma:fieldsID="6e817aa8283a47b2962fcecc380ef20e" ns2:_="">
    <xsd:import namespace="d5c12e2e-22d1-4e83-a34a-ebd17490dad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5c12e2e-22d1-4e83-a34a-ebd17490dad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DD50857-6E71-491A-BA01-DFBCD055E7F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7F164A4-21C0-45B8-A265-4DA054101FB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5c12e2e-22d1-4e83-a34a-ebd17490da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6697927-FA64-4E01-AEB8-6F5A2578DD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77</TotalTime>
  <Words>341</Words>
  <Application>Microsoft Office PowerPoint</Application>
  <PresentationFormat>Widescreen</PresentationFormat>
  <Paragraphs>20</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Aptos</vt:lpstr>
      <vt:lpstr>Arial</vt:lpstr>
      <vt:lpstr>Avenir Next LT Pro</vt:lpstr>
      <vt:lpstr>Calibri</vt:lpstr>
      <vt:lpstr>Neue Haas Grotesk Text Pro</vt:lpstr>
      <vt:lpstr>Segoe UI</vt:lpstr>
      <vt:lpstr>Symbol</vt:lpstr>
      <vt:lpstr>-webkit-standard</vt:lpstr>
      <vt:lpstr>AccentBoxVTI</vt:lpstr>
      <vt:lpstr>EVENT CRAFTERS</vt:lpstr>
      <vt:lpstr>Who We Are</vt:lpstr>
      <vt:lpstr>Meet the Team</vt:lpstr>
      <vt:lpstr>Our Project</vt:lpstr>
      <vt:lpstr>Project Benefits </vt:lpstr>
      <vt:lpstr>Technology used</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Ian VanHarten</dc:creator>
  <cp:lastModifiedBy>Dhwani Bhavsar</cp:lastModifiedBy>
  <cp:revision>75</cp:revision>
  <dcterms:created xsi:type="dcterms:W3CDTF">2023-01-23T20:33:56Z</dcterms:created>
  <dcterms:modified xsi:type="dcterms:W3CDTF">2024-02-17T08:54:35Z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0x0101001D12FD5FE656A84F9E4383A701A1F39C</vt:lpwstr>
  </property>
</Properties>
</file>

<file path=docProps/thumbnail.jpeg>
</file>